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91" r:id="rId6"/>
    <p:sldId id="275" r:id="rId7"/>
    <p:sldId id="276" r:id="rId8"/>
    <p:sldId id="277" r:id="rId9"/>
    <p:sldId id="278" r:id="rId10"/>
    <p:sldId id="279" r:id="rId11"/>
    <p:sldId id="280" r:id="rId12"/>
    <p:sldId id="281" r:id="rId13"/>
    <p:sldId id="282" r:id="rId14"/>
    <p:sldId id="28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65"/>
  </p:normalViewPr>
  <p:slideViewPr>
    <p:cSldViewPr snapToGrid="0" snapToObjects="1">
      <p:cViewPr varScale="1">
        <p:scale>
          <a:sx n="114" d="100"/>
          <a:sy n="114" d="100"/>
        </p:scale>
        <p:origin x="47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69E12-90BF-FB43-87B0-E13691DB07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95D73B8-F002-9847-B577-2F8D4CA299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BD025C-70AE-A740-B337-2C49899D862D}"/>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20C92139-6710-4841-9C2E-A3DF1E43D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9B02B-7EA7-504E-900B-ADED4E00C6BD}"/>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4241487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31554-6326-6249-AEF3-B23E52EA114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F1E9AD-5D24-EE4E-8F03-1DF904B9D4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9498B6-1E0A-2A42-A383-79F7A21A759E}"/>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D7C840FC-D8F1-2F4E-9014-18EB834AAE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DD7812-048D-234B-9040-AFED7BFDC981}"/>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1529098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9901B5-DE20-1B49-B62E-9A335F6170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68DBE0-BD29-3E43-8476-4C99B55D906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072BC1-D1B6-1642-8D38-21A32DCA8A4F}"/>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24BDA67B-0036-3344-9A0D-E5F7544BF8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1B5676-1B52-A54D-A133-84F98ACB4F8B}"/>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7113077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F5CD9-42BC-1D4A-B228-05220BD17D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6CC394-CE99-964E-90F0-A05E762B691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B2236E-DFDF-ED43-8434-B64A2260C406}"/>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3BF223BE-051B-0049-8247-2344396C6D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95A6DD-1A05-E14F-A966-DBD2DBD602F0}"/>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152646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C933B-2A46-CF41-8DA6-E5EF232374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BE116A5-98EC-5F43-A9BE-469B2F916A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5A45E7C-2084-B249-B529-711F8EC8CFD8}"/>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0D0F9771-E678-6849-80AC-F8199295A5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365F4-5346-0346-9508-B102943F2254}"/>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2164356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93D2B-0D36-FE40-8973-47E4A2430B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C7D9FF-A576-1B40-9E4C-2E6776E473F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B70618-041D-5745-AAD5-194B2166A84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36E063-64F4-5748-A3B5-BD0DCE070103}"/>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6" name="Footer Placeholder 5">
            <a:extLst>
              <a:ext uri="{FF2B5EF4-FFF2-40B4-BE49-F238E27FC236}">
                <a16:creationId xmlns:a16="http://schemas.microsoft.com/office/drawing/2014/main" id="{9D773F11-6906-5143-B2B9-55B0C2DDE7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85521C-33AC-EF4F-8B94-D32D7536A1C4}"/>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859272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F9EBA-1050-C146-80F5-EEFE7552BD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D5C992-389C-0443-99E6-1EA6E634FF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02EBABC-D3B3-864C-A985-A9302E08564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6E3301-0F1C-424D-8156-F54851DAB5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8FB8F27-D6DA-7F49-91D1-51A7260057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A1FE5C-D2F4-254A-A3FD-85A9F12A66E3}"/>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8" name="Footer Placeholder 7">
            <a:extLst>
              <a:ext uri="{FF2B5EF4-FFF2-40B4-BE49-F238E27FC236}">
                <a16:creationId xmlns:a16="http://schemas.microsoft.com/office/drawing/2014/main" id="{A37ECBC1-9FF1-FE4C-9316-6043591650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524343-17AC-9E4E-9334-E797D7D09385}"/>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459137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293C7-C8A3-1947-A42A-9C766A8136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B92405-42B0-7F40-ACEB-782FF87EEE62}"/>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4" name="Footer Placeholder 3">
            <a:extLst>
              <a:ext uri="{FF2B5EF4-FFF2-40B4-BE49-F238E27FC236}">
                <a16:creationId xmlns:a16="http://schemas.microsoft.com/office/drawing/2014/main" id="{83B2BF72-D8B5-0F41-A4E2-7482CEDFAF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C51644-DB53-E74A-BAE6-B5A1E746B3D9}"/>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2337643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9D53C1-2CCC-5548-A813-505F2685ACE7}"/>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3" name="Footer Placeholder 2">
            <a:extLst>
              <a:ext uri="{FF2B5EF4-FFF2-40B4-BE49-F238E27FC236}">
                <a16:creationId xmlns:a16="http://schemas.microsoft.com/office/drawing/2014/main" id="{78748AD6-71FD-D940-92C7-4ACBF0F9AA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80C259-E79A-DC48-9FF2-D040DA57D949}"/>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4285661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E03F9-E3CB-1249-8DFF-4A10245067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6BC089-955D-2040-9FC5-A76286833A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16096C-B659-674A-BC42-C914BB095D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C406359-013B-2144-9C38-C052425EE461}"/>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6" name="Footer Placeholder 5">
            <a:extLst>
              <a:ext uri="{FF2B5EF4-FFF2-40B4-BE49-F238E27FC236}">
                <a16:creationId xmlns:a16="http://schemas.microsoft.com/office/drawing/2014/main" id="{A6ACB425-7BB1-1F49-85C6-AE2176A663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0A9225-D7D9-ED40-A632-16985747839D}"/>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414494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6736D-2817-9D4B-8292-7A83B29F17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D1087E-D961-7C44-A0CC-D4866F40B1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2D618E-75C2-6A48-8E81-ADD156F083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F00FE10-1427-4E48-9504-5BD4A681CFE0}"/>
              </a:ext>
            </a:extLst>
          </p:cNvPr>
          <p:cNvSpPr>
            <a:spLocks noGrp="1"/>
          </p:cNvSpPr>
          <p:nvPr>
            <p:ph type="dt" sz="half" idx="10"/>
          </p:nvPr>
        </p:nvSpPr>
        <p:spPr/>
        <p:txBody>
          <a:bodyPr/>
          <a:lstStyle/>
          <a:p>
            <a:fld id="{8E31DDF5-54F5-D144-8EF3-48E4C487E607}" type="datetimeFigureOut">
              <a:rPr lang="en-US" smtClean="0"/>
              <a:t>11/4/18</a:t>
            </a:fld>
            <a:endParaRPr lang="en-US"/>
          </a:p>
        </p:txBody>
      </p:sp>
      <p:sp>
        <p:nvSpPr>
          <p:cNvPr id="6" name="Footer Placeholder 5">
            <a:extLst>
              <a:ext uri="{FF2B5EF4-FFF2-40B4-BE49-F238E27FC236}">
                <a16:creationId xmlns:a16="http://schemas.microsoft.com/office/drawing/2014/main" id="{623BB9EE-F919-D545-A708-85FCBDB281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859237-C72C-F348-9758-23B1356913EE}"/>
              </a:ext>
            </a:extLst>
          </p:cNvPr>
          <p:cNvSpPr>
            <a:spLocks noGrp="1"/>
          </p:cNvSpPr>
          <p:nvPr>
            <p:ph type="sldNum" sz="quarter" idx="12"/>
          </p:nvPr>
        </p:nvSpPr>
        <p:spPr/>
        <p:txBody>
          <a:bodyPr/>
          <a:lstStyle/>
          <a:p>
            <a:fld id="{CAFE0563-4231-4149-9D16-2D877DD48224}" type="slidenum">
              <a:rPr lang="en-US" smtClean="0"/>
              <a:t>‹#›</a:t>
            </a:fld>
            <a:endParaRPr lang="en-US"/>
          </a:p>
        </p:txBody>
      </p:sp>
    </p:spTree>
    <p:extLst>
      <p:ext uri="{BB962C8B-B14F-4D97-AF65-F5344CB8AC3E}">
        <p14:creationId xmlns:p14="http://schemas.microsoft.com/office/powerpoint/2010/main" val="2196936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8516B-3148-E549-82CD-0C0CCED13D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125C98-46F5-304D-9002-A51E5B1F10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8AA917-BF52-5F4F-BC6C-A205176C0E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31DDF5-54F5-D144-8EF3-48E4C487E607}" type="datetimeFigureOut">
              <a:rPr lang="en-US" smtClean="0"/>
              <a:t>11/4/18</a:t>
            </a:fld>
            <a:endParaRPr lang="en-US"/>
          </a:p>
        </p:txBody>
      </p:sp>
      <p:sp>
        <p:nvSpPr>
          <p:cNvPr id="5" name="Footer Placeholder 4">
            <a:extLst>
              <a:ext uri="{FF2B5EF4-FFF2-40B4-BE49-F238E27FC236}">
                <a16:creationId xmlns:a16="http://schemas.microsoft.com/office/drawing/2014/main" id="{F97F8121-1BE8-BB44-84BC-A5EC70D1A6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D0A68B6-3196-E046-82B4-4E59024BA0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FE0563-4231-4149-9D16-2D877DD48224}" type="slidenum">
              <a:rPr lang="en-US" smtClean="0"/>
              <a:t>‹#›</a:t>
            </a:fld>
            <a:endParaRPr lang="en-US"/>
          </a:p>
        </p:txBody>
      </p:sp>
    </p:spTree>
    <p:extLst>
      <p:ext uri="{BB962C8B-B14F-4D97-AF65-F5344CB8AC3E}">
        <p14:creationId xmlns:p14="http://schemas.microsoft.com/office/powerpoint/2010/main" val="80985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4BA0F-AE8A-C243-AE2C-900A1C7AA5E5}"/>
              </a:ext>
            </a:extLst>
          </p:cNvPr>
          <p:cNvSpPr>
            <a:spLocks noGrp="1"/>
          </p:cNvSpPr>
          <p:nvPr>
            <p:ph type="ctrTitle"/>
          </p:nvPr>
        </p:nvSpPr>
        <p:spPr/>
        <p:txBody>
          <a:bodyPr/>
          <a:lstStyle/>
          <a:p>
            <a:r>
              <a:rPr lang="en-US" dirty="0"/>
              <a:t>CPU Scheduling</a:t>
            </a:r>
          </a:p>
        </p:txBody>
      </p:sp>
      <p:sp>
        <p:nvSpPr>
          <p:cNvPr id="3" name="Subtitle 2">
            <a:extLst>
              <a:ext uri="{FF2B5EF4-FFF2-40B4-BE49-F238E27FC236}">
                <a16:creationId xmlns:a16="http://schemas.microsoft.com/office/drawing/2014/main" id="{47C9E227-3ED7-A642-880F-E2AC50A5316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31639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20FA5-C016-6C4C-ADFA-E1778B7F41C1}"/>
              </a:ext>
            </a:extLst>
          </p:cNvPr>
          <p:cNvSpPr>
            <a:spLocks noGrp="1"/>
          </p:cNvSpPr>
          <p:nvPr>
            <p:ph type="title"/>
          </p:nvPr>
        </p:nvSpPr>
        <p:spPr/>
        <p:txBody>
          <a:bodyPr/>
          <a:lstStyle/>
          <a:p>
            <a:r>
              <a:rPr lang="en-US" dirty="0"/>
              <a:t>Linux O(1) scheduler</a:t>
            </a:r>
          </a:p>
        </p:txBody>
      </p:sp>
      <p:sp>
        <p:nvSpPr>
          <p:cNvPr id="3" name="Content Placeholder 2">
            <a:extLst>
              <a:ext uri="{FF2B5EF4-FFF2-40B4-BE49-F238E27FC236}">
                <a16:creationId xmlns:a16="http://schemas.microsoft.com/office/drawing/2014/main" id="{EF0C8084-8A85-414A-89D8-33D9341C7828}"/>
              </a:ext>
            </a:extLst>
          </p:cNvPr>
          <p:cNvSpPr>
            <a:spLocks noGrp="1"/>
          </p:cNvSpPr>
          <p:nvPr>
            <p:ph idx="1"/>
          </p:nvPr>
        </p:nvSpPr>
        <p:spPr/>
        <p:txBody>
          <a:bodyPr/>
          <a:lstStyle/>
          <a:p>
            <a:r>
              <a:rPr lang="en-US" dirty="0"/>
              <a:t>Has 2 arrays of tasks Active array and expired array</a:t>
            </a:r>
          </a:p>
          <a:p>
            <a:r>
              <a:rPr lang="en-US" dirty="0"/>
              <a:t>Active:</a:t>
            </a:r>
          </a:p>
          <a:p>
            <a:pPr lvl="1"/>
            <a:r>
              <a:rPr lang="en-US" dirty="0"/>
              <a:t>Used to pick up next task to run</a:t>
            </a:r>
          </a:p>
          <a:p>
            <a:pPr lvl="1"/>
            <a:r>
              <a:rPr lang="en-US" dirty="0"/>
              <a:t>Constant time to add/select</a:t>
            </a:r>
          </a:p>
          <a:p>
            <a:pPr lvl="1"/>
            <a:r>
              <a:rPr lang="en-US" dirty="0"/>
              <a:t>Task remain in active array until </a:t>
            </a:r>
            <a:r>
              <a:rPr lang="en-US" dirty="0" err="1"/>
              <a:t>timeslice</a:t>
            </a:r>
            <a:r>
              <a:rPr lang="en-US" dirty="0"/>
              <a:t> expires</a:t>
            </a:r>
          </a:p>
          <a:p>
            <a:r>
              <a:rPr lang="en-US" dirty="0"/>
              <a:t>Expired</a:t>
            </a:r>
          </a:p>
          <a:p>
            <a:pPr lvl="1"/>
            <a:r>
              <a:rPr lang="en-US" dirty="0"/>
              <a:t>Inactive list</a:t>
            </a:r>
          </a:p>
          <a:p>
            <a:pPr lvl="1"/>
            <a:r>
              <a:rPr lang="en-US" dirty="0"/>
              <a:t>When no more task in active swap to active</a:t>
            </a:r>
          </a:p>
          <a:p>
            <a:pPr lvl="1"/>
            <a:endParaRPr lang="en-US" dirty="0"/>
          </a:p>
        </p:txBody>
      </p:sp>
    </p:spTree>
    <p:extLst>
      <p:ext uri="{BB962C8B-B14F-4D97-AF65-F5344CB8AC3E}">
        <p14:creationId xmlns:p14="http://schemas.microsoft.com/office/powerpoint/2010/main" val="3050077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D1A66-B931-7E41-A427-A7FBA030309B}"/>
              </a:ext>
            </a:extLst>
          </p:cNvPr>
          <p:cNvSpPr>
            <a:spLocks noGrp="1"/>
          </p:cNvSpPr>
          <p:nvPr>
            <p:ph type="title"/>
          </p:nvPr>
        </p:nvSpPr>
        <p:spPr/>
        <p:txBody>
          <a:bodyPr/>
          <a:lstStyle/>
          <a:p>
            <a:r>
              <a:rPr lang="en-US" dirty="0"/>
              <a:t>Linux O(1) scheduler</a:t>
            </a:r>
          </a:p>
        </p:txBody>
      </p:sp>
      <p:pic>
        <p:nvPicPr>
          <p:cNvPr id="4" name="Content Placeholder 3">
            <a:extLst>
              <a:ext uri="{FF2B5EF4-FFF2-40B4-BE49-F238E27FC236}">
                <a16:creationId xmlns:a16="http://schemas.microsoft.com/office/drawing/2014/main" id="{DEECF451-5E36-5849-B7BB-86E02744CCFD}"/>
              </a:ext>
            </a:extLst>
          </p:cNvPr>
          <p:cNvPicPr>
            <a:picLocks noGrp="1" noChangeAspect="1"/>
          </p:cNvPicPr>
          <p:nvPr>
            <p:ph idx="1"/>
          </p:nvPr>
        </p:nvPicPr>
        <p:blipFill>
          <a:blip r:embed="rId2"/>
          <a:stretch>
            <a:fillRect/>
          </a:stretch>
        </p:blipFill>
        <p:spPr>
          <a:xfrm>
            <a:off x="3141833" y="1825625"/>
            <a:ext cx="5908333" cy="4351338"/>
          </a:xfrm>
          <a:prstGeom prst="rect">
            <a:avLst/>
          </a:prstGeom>
        </p:spPr>
      </p:pic>
    </p:spTree>
    <p:extLst>
      <p:ext uri="{BB962C8B-B14F-4D97-AF65-F5344CB8AC3E}">
        <p14:creationId xmlns:p14="http://schemas.microsoft.com/office/powerpoint/2010/main" val="1016810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64F1A-50AC-AC47-BBB5-0B83AFDDC2F7}"/>
              </a:ext>
            </a:extLst>
          </p:cNvPr>
          <p:cNvSpPr>
            <a:spLocks noGrp="1"/>
          </p:cNvSpPr>
          <p:nvPr>
            <p:ph type="title"/>
          </p:nvPr>
        </p:nvSpPr>
        <p:spPr/>
        <p:txBody>
          <a:bodyPr/>
          <a:lstStyle/>
          <a:p>
            <a:r>
              <a:rPr lang="en-US" dirty="0"/>
              <a:t>Problem with O(1)</a:t>
            </a:r>
          </a:p>
        </p:txBody>
      </p:sp>
      <p:sp>
        <p:nvSpPr>
          <p:cNvPr id="3" name="Content Placeholder 2">
            <a:extLst>
              <a:ext uri="{FF2B5EF4-FFF2-40B4-BE49-F238E27FC236}">
                <a16:creationId xmlns:a16="http://schemas.microsoft.com/office/drawing/2014/main" id="{98F6BCFE-EA3D-A94C-9FE2-24BFF9B28A1F}"/>
              </a:ext>
            </a:extLst>
          </p:cNvPr>
          <p:cNvSpPr>
            <a:spLocks noGrp="1"/>
          </p:cNvSpPr>
          <p:nvPr>
            <p:ph idx="1"/>
          </p:nvPr>
        </p:nvSpPr>
        <p:spPr/>
        <p:txBody>
          <a:bodyPr/>
          <a:lstStyle/>
          <a:p>
            <a:r>
              <a:rPr lang="en-US" dirty="0" err="1"/>
              <a:t>Preformance</a:t>
            </a:r>
            <a:r>
              <a:rPr lang="en-US" dirty="0"/>
              <a:t> of interactive tasks, once they are placed in the expired list they would not run till the swap of active to expired.</a:t>
            </a:r>
          </a:p>
          <a:p>
            <a:r>
              <a:rPr lang="en-US" dirty="0"/>
              <a:t>Fairness</a:t>
            </a:r>
          </a:p>
          <a:p>
            <a:r>
              <a:rPr lang="en-US" dirty="0"/>
              <a:t>Introduced completely fair scheduler (CFS) </a:t>
            </a:r>
          </a:p>
          <a:p>
            <a:r>
              <a:rPr lang="en-US" dirty="0"/>
              <a:t>Non real time tasks use CFS</a:t>
            </a:r>
          </a:p>
          <a:p>
            <a:endParaRPr lang="en-US" dirty="0"/>
          </a:p>
        </p:txBody>
      </p:sp>
    </p:spTree>
    <p:extLst>
      <p:ext uri="{BB962C8B-B14F-4D97-AF65-F5344CB8AC3E}">
        <p14:creationId xmlns:p14="http://schemas.microsoft.com/office/powerpoint/2010/main" val="40959560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113B9-F2DC-0544-9C20-4A02BEE3A1A5}"/>
              </a:ext>
            </a:extLst>
          </p:cNvPr>
          <p:cNvSpPr>
            <a:spLocks noGrp="1"/>
          </p:cNvSpPr>
          <p:nvPr>
            <p:ph type="title"/>
          </p:nvPr>
        </p:nvSpPr>
        <p:spPr/>
        <p:txBody>
          <a:bodyPr/>
          <a:lstStyle/>
          <a:p>
            <a:r>
              <a:rPr lang="en-US" dirty="0"/>
              <a:t>Linux Completely fair scheduler</a:t>
            </a:r>
          </a:p>
        </p:txBody>
      </p:sp>
      <p:sp>
        <p:nvSpPr>
          <p:cNvPr id="3" name="Content Placeholder 2">
            <a:extLst>
              <a:ext uri="{FF2B5EF4-FFF2-40B4-BE49-F238E27FC236}">
                <a16:creationId xmlns:a16="http://schemas.microsoft.com/office/drawing/2014/main" id="{68DAB5C7-4550-3149-9D28-4C2E0FEFE2EE}"/>
              </a:ext>
            </a:extLst>
          </p:cNvPr>
          <p:cNvSpPr>
            <a:spLocks noGrp="1"/>
          </p:cNvSpPr>
          <p:nvPr>
            <p:ph idx="1"/>
          </p:nvPr>
        </p:nvSpPr>
        <p:spPr/>
        <p:txBody>
          <a:bodyPr>
            <a:normAutofit fontScale="85000" lnSpcReduction="20000"/>
          </a:bodyPr>
          <a:lstStyle/>
          <a:p>
            <a:r>
              <a:rPr lang="en-US" dirty="0"/>
              <a:t>Uses Red Black Tree</a:t>
            </a:r>
          </a:p>
          <a:p>
            <a:r>
              <a:rPr lang="en-US" dirty="0"/>
              <a:t>Ordered by </a:t>
            </a:r>
            <a:r>
              <a:rPr lang="en-US" dirty="0" err="1"/>
              <a:t>vruntime</a:t>
            </a:r>
            <a:endParaRPr lang="en-US" dirty="0"/>
          </a:p>
          <a:p>
            <a:r>
              <a:rPr lang="en-US" dirty="0"/>
              <a:t>Left side nodes have not got much CPU time</a:t>
            </a:r>
          </a:p>
          <a:p>
            <a:r>
              <a:rPr lang="en-US" dirty="0"/>
              <a:t>Right side have got more CPU time</a:t>
            </a:r>
          </a:p>
          <a:p>
            <a:r>
              <a:rPr lang="en-US" dirty="0"/>
              <a:t>Always picks up left most node</a:t>
            </a:r>
          </a:p>
          <a:p>
            <a:r>
              <a:rPr lang="en-US" dirty="0"/>
              <a:t>Periodically adjust the </a:t>
            </a:r>
            <a:r>
              <a:rPr lang="en-US" dirty="0" err="1"/>
              <a:t>vruntime</a:t>
            </a:r>
            <a:endParaRPr lang="en-US" dirty="0"/>
          </a:p>
          <a:p>
            <a:r>
              <a:rPr lang="en-US" dirty="0"/>
              <a:t>Compare the currently running process with left most</a:t>
            </a:r>
          </a:p>
          <a:p>
            <a:r>
              <a:rPr lang="en-US" dirty="0"/>
              <a:t>If this is smaller it will continue running</a:t>
            </a:r>
          </a:p>
          <a:p>
            <a:r>
              <a:rPr lang="en-US" dirty="0"/>
              <a:t>Else it will be preempted and placed in tree</a:t>
            </a:r>
          </a:p>
          <a:p>
            <a:r>
              <a:rPr lang="en-US" dirty="0"/>
              <a:t>Selecting task takes O(1)</a:t>
            </a:r>
          </a:p>
          <a:p>
            <a:r>
              <a:rPr lang="en-US" dirty="0"/>
              <a:t>Adding task =&gt; O(</a:t>
            </a:r>
            <a:r>
              <a:rPr lang="en-US" dirty="0" err="1"/>
              <a:t>Logn</a:t>
            </a:r>
            <a:r>
              <a:rPr lang="en-US" dirty="0"/>
              <a:t>)</a:t>
            </a:r>
          </a:p>
          <a:p>
            <a:endParaRPr lang="en-US" dirty="0"/>
          </a:p>
        </p:txBody>
      </p:sp>
    </p:spTree>
    <p:extLst>
      <p:ext uri="{BB962C8B-B14F-4D97-AF65-F5344CB8AC3E}">
        <p14:creationId xmlns:p14="http://schemas.microsoft.com/office/powerpoint/2010/main" val="490614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ED92C-CC16-BA40-A370-3A4897F07E83}"/>
              </a:ext>
            </a:extLst>
          </p:cNvPr>
          <p:cNvSpPr>
            <a:spLocks noGrp="1"/>
          </p:cNvSpPr>
          <p:nvPr>
            <p:ph type="title"/>
          </p:nvPr>
        </p:nvSpPr>
        <p:spPr/>
        <p:txBody>
          <a:bodyPr/>
          <a:lstStyle/>
          <a:p>
            <a:r>
              <a:rPr lang="en-US" dirty="0"/>
              <a:t>Linux CFS</a:t>
            </a:r>
            <a:br>
              <a:rPr lang="en-US" dirty="0"/>
            </a:br>
            <a:endParaRPr lang="en-US" dirty="0"/>
          </a:p>
        </p:txBody>
      </p:sp>
      <p:pic>
        <p:nvPicPr>
          <p:cNvPr id="4" name="Content Placeholder 3">
            <a:extLst>
              <a:ext uri="{FF2B5EF4-FFF2-40B4-BE49-F238E27FC236}">
                <a16:creationId xmlns:a16="http://schemas.microsoft.com/office/drawing/2014/main" id="{D9307243-A1FF-7C4D-9F04-9766C4E08261}"/>
              </a:ext>
            </a:extLst>
          </p:cNvPr>
          <p:cNvPicPr>
            <a:picLocks noGrp="1" noChangeAspect="1"/>
          </p:cNvPicPr>
          <p:nvPr>
            <p:ph idx="1"/>
          </p:nvPr>
        </p:nvPicPr>
        <p:blipFill>
          <a:blip r:embed="rId2"/>
          <a:stretch>
            <a:fillRect/>
          </a:stretch>
        </p:blipFill>
        <p:spPr>
          <a:xfrm>
            <a:off x="1085096" y="1468437"/>
            <a:ext cx="9221708" cy="4351338"/>
          </a:xfrm>
          <a:prstGeom prst="rect">
            <a:avLst/>
          </a:prstGeom>
        </p:spPr>
      </p:pic>
    </p:spTree>
    <p:extLst>
      <p:ext uri="{BB962C8B-B14F-4D97-AF65-F5344CB8AC3E}">
        <p14:creationId xmlns:p14="http://schemas.microsoft.com/office/powerpoint/2010/main" val="2771381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0C9CD-88CA-7449-9B80-C65A943C0A37}"/>
              </a:ext>
            </a:extLst>
          </p:cNvPr>
          <p:cNvSpPr>
            <a:spLocks noGrp="1"/>
          </p:cNvSpPr>
          <p:nvPr>
            <p:ph type="title"/>
          </p:nvPr>
        </p:nvSpPr>
        <p:spPr/>
        <p:txBody>
          <a:bodyPr/>
          <a:lstStyle/>
          <a:p>
            <a:r>
              <a:rPr lang="en-US" dirty="0"/>
              <a:t>CPU Scheduling</a:t>
            </a:r>
          </a:p>
        </p:txBody>
      </p:sp>
      <p:sp>
        <p:nvSpPr>
          <p:cNvPr id="3" name="Content Placeholder 2">
            <a:extLst>
              <a:ext uri="{FF2B5EF4-FFF2-40B4-BE49-F238E27FC236}">
                <a16:creationId xmlns:a16="http://schemas.microsoft.com/office/drawing/2014/main" id="{CBEAEFDE-39AB-3C40-B0A5-DE39937F4AF2}"/>
              </a:ext>
            </a:extLst>
          </p:cNvPr>
          <p:cNvSpPr>
            <a:spLocks noGrp="1"/>
          </p:cNvSpPr>
          <p:nvPr>
            <p:ph idx="1"/>
          </p:nvPr>
        </p:nvSpPr>
        <p:spPr/>
        <p:txBody>
          <a:bodyPr/>
          <a:lstStyle/>
          <a:p>
            <a:endParaRPr lang="en-US" sz="1800" dirty="0"/>
          </a:p>
          <a:p>
            <a:endParaRPr lang="en-US" dirty="0"/>
          </a:p>
        </p:txBody>
      </p:sp>
      <p:pic>
        <p:nvPicPr>
          <p:cNvPr id="5" name="Picture 4">
            <a:extLst>
              <a:ext uri="{FF2B5EF4-FFF2-40B4-BE49-F238E27FC236}">
                <a16:creationId xmlns:a16="http://schemas.microsoft.com/office/drawing/2014/main" id="{4A2B1A92-E04A-6546-AC88-B859A2F04041}"/>
              </a:ext>
            </a:extLst>
          </p:cNvPr>
          <p:cNvPicPr>
            <a:picLocks noChangeAspect="1"/>
          </p:cNvPicPr>
          <p:nvPr/>
        </p:nvPicPr>
        <p:blipFill>
          <a:blip r:embed="rId2"/>
          <a:stretch>
            <a:fillRect/>
          </a:stretch>
        </p:blipFill>
        <p:spPr>
          <a:xfrm>
            <a:off x="3602759" y="2836863"/>
            <a:ext cx="6337300" cy="3340100"/>
          </a:xfrm>
          <a:prstGeom prst="rect">
            <a:avLst/>
          </a:prstGeom>
        </p:spPr>
      </p:pic>
    </p:spTree>
    <p:extLst>
      <p:ext uri="{BB962C8B-B14F-4D97-AF65-F5344CB8AC3E}">
        <p14:creationId xmlns:p14="http://schemas.microsoft.com/office/powerpoint/2010/main" val="1260543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34D23-A9D4-8D4C-8625-3C951F9756F4}"/>
              </a:ext>
            </a:extLst>
          </p:cNvPr>
          <p:cNvSpPr>
            <a:spLocks noGrp="1"/>
          </p:cNvSpPr>
          <p:nvPr>
            <p:ph type="title"/>
          </p:nvPr>
        </p:nvSpPr>
        <p:spPr/>
        <p:txBody>
          <a:bodyPr/>
          <a:lstStyle/>
          <a:p>
            <a:r>
              <a:rPr lang="en-US" dirty="0"/>
              <a:t>CPU Scheduling</a:t>
            </a:r>
          </a:p>
        </p:txBody>
      </p:sp>
      <p:sp>
        <p:nvSpPr>
          <p:cNvPr id="4" name="Rectangle 3">
            <a:extLst>
              <a:ext uri="{FF2B5EF4-FFF2-40B4-BE49-F238E27FC236}">
                <a16:creationId xmlns:a16="http://schemas.microsoft.com/office/drawing/2014/main" id="{F098A7D0-B759-E54B-BE0A-26D4ED0AE210}"/>
              </a:ext>
            </a:extLst>
          </p:cNvPr>
          <p:cNvSpPr/>
          <p:nvPr/>
        </p:nvSpPr>
        <p:spPr>
          <a:xfrm>
            <a:off x="838200" y="1690688"/>
            <a:ext cx="10263188" cy="4524315"/>
          </a:xfrm>
          <a:prstGeom prst="rect">
            <a:avLst/>
          </a:prstGeom>
        </p:spPr>
        <p:txBody>
          <a:bodyPr wrap="square">
            <a:spAutoFit/>
          </a:bodyPr>
          <a:lstStyle/>
          <a:p>
            <a:pPr marL="285750" indent="-285750">
              <a:buFont typeface="Arial" panose="020B0604020202020204" pitchFamily="34" charset="0"/>
              <a:buChar char="•"/>
            </a:pPr>
            <a:r>
              <a:rPr lang="en-US" sz="2400" dirty="0"/>
              <a:t>CPU Scheduler: Decides when and how processes and threads access shared CPU</a:t>
            </a:r>
          </a:p>
          <a:p>
            <a:pPr marL="285750" indent="-285750">
              <a:buFont typeface="Arial" panose="020B0604020202020204" pitchFamily="34" charset="0"/>
              <a:buChar char="•"/>
            </a:pPr>
            <a:r>
              <a:rPr lang="en-US" sz="2400" dirty="0"/>
              <a:t>Schedules Task running User level as well as OS level</a:t>
            </a:r>
          </a:p>
          <a:p>
            <a:pPr marL="285750" indent="-285750">
              <a:buFont typeface="Arial" panose="020B0604020202020204" pitchFamily="34" charset="0"/>
              <a:buChar char="•"/>
            </a:pPr>
            <a:r>
              <a:rPr lang="en-US" sz="2400" dirty="0"/>
              <a:t>Goal is to keep CPU busy at all times</a:t>
            </a:r>
          </a:p>
          <a:p>
            <a:pPr marL="285750" indent="-285750">
              <a:buFont typeface="Arial" panose="020B0604020202020204" pitchFamily="34" charset="0"/>
              <a:buChar char="•"/>
            </a:pPr>
            <a:r>
              <a:rPr lang="en-US" sz="2400" dirty="0"/>
              <a:t>CPU Scheduler selects one of the ready task to run on CPU</a:t>
            </a:r>
          </a:p>
          <a:p>
            <a:pPr marL="285750" indent="-285750">
              <a:buFont typeface="Arial" panose="020B0604020202020204" pitchFamily="34" charset="0"/>
              <a:buChar char="•"/>
            </a:pPr>
            <a:r>
              <a:rPr lang="en-US" sz="2400" dirty="0"/>
              <a:t>Runs when CPU is Idle</a:t>
            </a:r>
          </a:p>
          <a:p>
            <a:pPr marL="285750" indent="-285750">
              <a:buFont typeface="Arial" panose="020B0604020202020204" pitchFamily="34" charset="0"/>
              <a:buChar char="•"/>
            </a:pPr>
            <a:r>
              <a:rPr lang="en-US" sz="2400" dirty="0"/>
              <a:t>New Task becomes ready</a:t>
            </a:r>
          </a:p>
          <a:p>
            <a:pPr marL="285750" indent="-285750">
              <a:buFont typeface="Arial" panose="020B0604020202020204" pitchFamily="34" charset="0"/>
              <a:buChar char="•"/>
            </a:pPr>
            <a:r>
              <a:rPr lang="en-US" sz="2400" dirty="0"/>
              <a:t>Time slice has expired</a:t>
            </a:r>
          </a:p>
          <a:p>
            <a:pPr marL="285750" indent="-285750">
              <a:buFont typeface="Arial" panose="020B0604020202020204" pitchFamily="34" charset="0"/>
              <a:buChar char="•"/>
            </a:pPr>
            <a:r>
              <a:rPr lang="en-US" sz="2400" dirty="0"/>
              <a:t>Does context switch, enters user mode, sets PC and starts executing</a:t>
            </a:r>
          </a:p>
          <a:p>
            <a:pPr marL="285750" indent="-285750">
              <a:buFont typeface="Arial" panose="020B0604020202020204" pitchFamily="34" charset="0"/>
              <a:buChar char="•"/>
            </a:pPr>
            <a:r>
              <a:rPr lang="en-US" sz="2400" dirty="0"/>
              <a:t>Scheduling = Choosing which task to run	</a:t>
            </a:r>
          </a:p>
          <a:p>
            <a:pPr marL="742950" lvl="1" indent="-285750">
              <a:buFont typeface="Arial" panose="020B0604020202020204" pitchFamily="34" charset="0"/>
              <a:buChar char="•"/>
            </a:pPr>
            <a:r>
              <a:rPr lang="en-US" sz="2400" dirty="0"/>
              <a:t>Which task should be selected: Scheduling policy/Algorithm</a:t>
            </a:r>
          </a:p>
          <a:p>
            <a:pPr marL="742950" lvl="1" indent="-285750">
              <a:buFont typeface="Arial" panose="020B0604020202020204" pitchFamily="34" charset="0"/>
              <a:buChar char="•"/>
            </a:pPr>
            <a:r>
              <a:rPr lang="en-US" sz="2400" dirty="0"/>
              <a:t>How is this done: depends on run queue data</a:t>
            </a:r>
          </a:p>
        </p:txBody>
      </p:sp>
    </p:spTree>
    <p:extLst>
      <p:ext uri="{BB962C8B-B14F-4D97-AF65-F5344CB8AC3E}">
        <p14:creationId xmlns:p14="http://schemas.microsoft.com/office/powerpoint/2010/main" val="504601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342CB-7605-234D-8A41-8F9528056C50}"/>
              </a:ext>
            </a:extLst>
          </p:cNvPr>
          <p:cNvSpPr>
            <a:spLocks noGrp="1"/>
          </p:cNvSpPr>
          <p:nvPr>
            <p:ph type="title"/>
          </p:nvPr>
        </p:nvSpPr>
        <p:spPr/>
        <p:txBody>
          <a:bodyPr/>
          <a:lstStyle/>
          <a:p>
            <a:r>
              <a:rPr lang="en-US" dirty="0"/>
              <a:t>Scheduling Criteria</a:t>
            </a:r>
          </a:p>
        </p:txBody>
      </p:sp>
      <p:sp>
        <p:nvSpPr>
          <p:cNvPr id="3" name="Content Placeholder 2">
            <a:extLst>
              <a:ext uri="{FF2B5EF4-FFF2-40B4-BE49-F238E27FC236}">
                <a16:creationId xmlns:a16="http://schemas.microsoft.com/office/drawing/2014/main" id="{68CBDFE2-27D3-8544-B9A2-D1E530534004}"/>
              </a:ext>
            </a:extLst>
          </p:cNvPr>
          <p:cNvSpPr>
            <a:spLocks noGrp="1"/>
          </p:cNvSpPr>
          <p:nvPr>
            <p:ph idx="1"/>
          </p:nvPr>
        </p:nvSpPr>
        <p:spPr/>
        <p:txBody>
          <a:bodyPr>
            <a:normAutofit fontScale="92500" lnSpcReduction="10000"/>
          </a:bodyPr>
          <a:lstStyle/>
          <a:p>
            <a:r>
              <a:rPr lang="en-US" dirty="0"/>
              <a:t>CPU utilization: We want to keep the CPU as busy as possible </a:t>
            </a:r>
          </a:p>
          <a:p>
            <a:r>
              <a:rPr lang="en-US" dirty="0"/>
              <a:t>Throughput: One measure of work is the number of processes that are completed per time unit, called throughput. </a:t>
            </a:r>
          </a:p>
          <a:p>
            <a:r>
              <a:rPr lang="en-US" dirty="0"/>
              <a:t>Turnaround time: The interval from the time of submission of a process to the time of completion is the turnaround time. Turnaround time is the sum of the periods spent waiting to get into memory, waiting in the ready queue, executing on the CPU, and doing I/O</a:t>
            </a:r>
          </a:p>
          <a:p>
            <a:r>
              <a:rPr lang="en-US" dirty="0"/>
              <a:t>Waiting time: Waiting time is the sum of the periods spent waiting in the ready queue.</a:t>
            </a:r>
          </a:p>
          <a:p>
            <a:r>
              <a:rPr lang="en-US" dirty="0"/>
              <a:t>Response time: Time from the submission of a request until the first response is produced. This measure, called response time</a:t>
            </a:r>
          </a:p>
        </p:txBody>
      </p:sp>
    </p:spTree>
    <p:extLst>
      <p:ext uri="{BB962C8B-B14F-4D97-AF65-F5344CB8AC3E}">
        <p14:creationId xmlns:p14="http://schemas.microsoft.com/office/powerpoint/2010/main" val="747429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44769-D321-624D-9CA9-D64A4502FDD7}"/>
              </a:ext>
            </a:extLst>
          </p:cNvPr>
          <p:cNvSpPr>
            <a:spLocks noGrp="1"/>
          </p:cNvSpPr>
          <p:nvPr>
            <p:ph type="title"/>
          </p:nvPr>
        </p:nvSpPr>
        <p:spPr/>
        <p:txBody>
          <a:bodyPr/>
          <a:lstStyle/>
          <a:p>
            <a:r>
              <a:rPr lang="en-US" dirty="0"/>
              <a:t>Types of scheduling</a:t>
            </a:r>
          </a:p>
        </p:txBody>
      </p:sp>
      <p:sp>
        <p:nvSpPr>
          <p:cNvPr id="3" name="Content Placeholder 2">
            <a:extLst>
              <a:ext uri="{FF2B5EF4-FFF2-40B4-BE49-F238E27FC236}">
                <a16:creationId xmlns:a16="http://schemas.microsoft.com/office/drawing/2014/main" id="{BC337CF1-D820-3E42-BC2C-017DBC378A04}"/>
              </a:ext>
            </a:extLst>
          </p:cNvPr>
          <p:cNvSpPr>
            <a:spLocks noGrp="1"/>
          </p:cNvSpPr>
          <p:nvPr>
            <p:ph idx="1"/>
          </p:nvPr>
        </p:nvSpPr>
        <p:spPr/>
        <p:txBody>
          <a:bodyPr>
            <a:normAutofit lnSpcReduction="10000"/>
          </a:bodyPr>
          <a:lstStyle/>
          <a:p>
            <a:r>
              <a:rPr lang="en-US" dirty="0"/>
              <a:t>First come first serve</a:t>
            </a:r>
          </a:p>
          <a:p>
            <a:r>
              <a:rPr lang="en-US" dirty="0"/>
              <a:t>Shortest job first</a:t>
            </a:r>
          </a:p>
          <a:p>
            <a:r>
              <a:rPr lang="en-US" dirty="0"/>
              <a:t>Shortest remining time first</a:t>
            </a:r>
          </a:p>
          <a:p>
            <a:r>
              <a:rPr lang="en-US" dirty="0"/>
              <a:t>Priority</a:t>
            </a:r>
          </a:p>
          <a:p>
            <a:r>
              <a:rPr lang="en-US" dirty="0"/>
              <a:t>Round Robin</a:t>
            </a:r>
          </a:p>
          <a:p>
            <a:r>
              <a:rPr lang="en-US" dirty="0"/>
              <a:t>Longest job first</a:t>
            </a:r>
          </a:p>
          <a:p>
            <a:r>
              <a:rPr lang="en-US" dirty="0"/>
              <a:t>Longest remaining time first</a:t>
            </a:r>
          </a:p>
          <a:p>
            <a:r>
              <a:rPr lang="en-US" dirty="0"/>
              <a:t>Earliest deadline </a:t>
            </a:r>
          </a:p>
          <a:p>
            <a:r>
              <a:rPr lang="en-US" dirty="0"/>
              <a:t>Proportional share </a:t>
            </a:r>
          </a:p>
        </p:txBody>
      </p:sp>
    </p:spTree>
    <p:extLst>
      <p:ext uri="{BB962C8B-B14F-4D97-AF65-F5344CB8AC3E}">
        <p14:creationId xmlns:p14="http://schemas.microsoft.com/office/powerpoint/2010/main" val="1740568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A258F-4A78-FC4D-957E-24514793E092}"/>
              </a:ext>
            </a:extLst>
          </p:cNvPr>
          <p:cNvSpPr>
            <a:spLocks noGrp="1"/>
          </p:cNvSpPr>
          <p:nvPr>
            <p:ph type="title"/>
          </p:nvPr>
        </p:nvSpPr>
        <p:spPr/>
        <p:txBody>
          <a:bodyPr/>
          <a:lstStyle/>
          <a:p>
            <a:r>
              <a:rPr lang="en-US" dirty="0"/>
              <a:t>Run queue data structures</a:t>
            </a:r>
          </a:p>
        </p:txBody>
      </p:sp>
      <p:sp>
        <p:nvSpPr>
          <p:cNvPr id="3" name="Content Placeholder 2">
            <a:extLst>
              <a:ext uri="{FF2B5EF4-FFF2-40B4-BE49-F238E27FC236}">
                <a16:creationId xmlns:a16="http://schemas.microsoft.com/office/drawing/2014/main" id="{BB60CF69-D36A-6F4B-AAF2-6367D0B56F47}"/>
              </a:ext>
            </a:extLst>
          </p:cNvPr>
          <p:cNvSpPr>
            <a:spLocks noGrp="1"/>
          </p:cNvSpPr>
          <p:nvPr>
            <p:ph idx="1"/>
          </p:nvPr>
        </p:nvSpPr>
        <p:spPr/>
        <p:txBody>
          <a:bodyPr/>
          <a:lstStyle/>
          <a:p>
            <a:pPr lvl="1"/>
            <a:r>
              <a:rPr lang="en-US" dirty="0"/>
              <a:t>Queue</a:t>
            </a:r>
          </a:p>
          <a:p>
            <a:pPr lvl="1"/>
            <a:r>
              <a:rPr lang="en-US" dirty="0"/>
              <a:t>Multiple queues</a:t>
            </a:r>
          </a:p>
          <a:p>
            <a:pPr lvl="1"/>
            <a:r>
              <a:rPr lang="en-US" dirty="0"/>
              <a:t>Tree type structure</a:t>
            </a:r>
          </a:p>
          <a:p>
            <a:pPr lvl="1"/>
            <a:r>
              <a:rPr lang="en-US" dirty="0"/>
              <a:t>We can have different time slice values for different types of task (I/O or CPU)</a:t>
            </a:r>
          </a:p>
          <a:p>
            <a:pPr lvl="1"/>
            <a:r>
              <a:rPr lang="en-US" dirty="0"/>
              <a:t>Multi queue data structure</a:t>
            </a:r>
          </a:p>
          <a:p>
            <a:pPr lvl="1"/>
            <a:endParaRPr lang="en-US" dirty="0"/>
          </a:p>
        </p:txBody>
      </p:sp>
      <p:pic>
        <p:nvPicPr>
          <p:cNvPr id="4" name="Picture 3">
            <a:extLst>
              <a:ext uri="{FF2B5EF4-FFF2-40B4-BE49-F238E27FC236}">
                <a16:creationId xmlns:a16="http://schemas.microsoft.com/office/drawing/2014/main" id="{C1592F88-2832-174E-9086-0F39864ABB21}"/>
              </a:ext>
            </a:extLst>
          </p:cNvPr>
          <p:cNvPicPr>
            <a:picLocks noChangeAspect="1"/>
          </p:cNvPicPr>
          <p:nvPr/>
        </p:nvPicPr>
        <p:blipFill>
          <a:blip r:embed="rId2"/>
          <a:stretch>
            <a:fillRect/>
          </a:stretch>
        </p:blipFill>
        <p:spPr>
          <a:xfrm>
            <a:off x="5741988" y="3390900"/>
            <a:ext cx="5273675" cy="3261069"/>
          </a:xfrm>
          <a:prstGeom prst="rect">
            <a:avLst/>
          </a:prstGeom>
        </p:spPr>
      </p:pic>
    </p:spTree>
    <p:extLst>
      <p:ext uri="{BB962C8B-B14F-4D97-AF65-F5344CB8AC3E}">
        <p14:creationId xmlns:p14="http://schemas.microsoft.com/office/powerpoint/2010/main" val="2494929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82933-8391-A045-90F8-4A62A9F3D5E5}"/>
              </a:ext>
            </a:extLst>
          </p:cNvPr>
          <p:cNvSpPr>
            <a:spLocks noGrp="1"/>
          </p:cNvSpPr>
          <p:nvPr>
            <p:ph type="title"/>
          </p:nvPr>
        </p:nvSpPr>
        <p:spPr/>
        <p:txBody>
          <a:bodyPr/>
          <a:lstStyle/>
          <a:p>
            <a:r>
              <a:rPr lang="en-US" dirty="0"/>
              <a:t>Multilevel Feedback queue</a:t>
            </a:r>
          </a:p>
        </p:txBody>
      </p:sp>
      <p:sp>
        <p:nvSpPr>
          <p:cNvPr id="3" name="Content Placeholder 2">
            <a:extLst>
              <a:ext uri="{FF2B5EF4-FFF2-40B4-BE49-F238E27FC236}">
                <a16:creationId xmlns:a16="http://schemas.microsoft.com/office/drawing/2014/main" id="{2E7E2AF9-B587-4D4A-AFE9-0566F49B077F}"/>
              </a:ext>
            </a:extLst>
          </p:cNvPr>
          <p:cNvSpPr>
            <a:spLocks noGrp="1"/>
          </p:cNvSpPr>
          <p:nvPr>
            <p:ph idx="1"/>
          </p:nvPr>
        </p:nvSpPr>
        <p:spPr/>
        <p:txBody>
          <a:bodyPr/>
          <a:lstStyle/>
          <a:p>
            <a:r>
              <a:rPr lang="en-US" dirty="0"/>
              <a:t>How do we know if the task is I/O intensive </a:t>
            </a:r>
          </a:p>
          <a:p>
            <a:r>
              <a:rPr lang="en-US" dirty="0"/>
              <a:t>What about new threads and dynamic changes</a:t>
            </a:r>
          </a:p>
          <a:p>
            <a:r>
              <a:rPr lang="en-US" dirty="0"/>
              <a:t>Task enters top queue</a:t>
            </a:r>
          </a:p>
          <a:p>
            <a:r>
              <a:rPr lang="en-US" dirty="0"/>
              <a:t>If Task yields voluntarily keep it at that level</a:t>
            </a:r>
          </a:p>
          <a:p>
            <a:r>
              <a:rPr lang="en-US" dirty="0"/>
              <a:t>If it is not preempting then push it down </a:t>
            </a:r>
          </a:p>
          <a:p>
            <a:r>
              <a:rPr lang="en-US" dirty="0"/>
              <a:t>Task in lower levels gets pushed up too.</a:t>
            </a:r>
          </a:p>
          <a:p>
            <a:endParaRPr lang="en-US" dirty="0"/>
          </a:p>
        </p:txBody>
      </p:sp>
      <p:pic>
        <p:nvPicPr>
          <p:cNvPr id="4" name="Picture 3">
            <a:extLst>
              <a:ext uri="{FF2B5EF4-FFF2-40B4-BE49-F238E27FC236}">
                <a16:creationId xmlns:a16="http://schemas.microsoft.com/office/drawing/2014/main" id="{D7FE48C4-B224-F94B-8658-869647372B41}"/>
              </a:ext>
            </a:extLst>
          </p:cNvPr>
          <p:cNvPicPr>
            <a:picLocks noChangeAspect="1"/>
          </p:cNvPicPr>
          <p:nvPr/>
        </p:nvPicPr>
        <p:blipFill>
          <a:blip r:embed="rId2"/>
          <a:stretch>
            <a:fillRect/>
          </a:stretch>
        </p:blipFill>
        <p:spPr>
          <a:xfrm>
            <a:off x="7350124" y="3771900"/>
            <a:ext cx="3790373" cy="1914525"/>
          </a:xfrm>
          <a:prstGeom prst="rect">
            <a:avLst/>
          </a:prstGeom>
        </p:spPr>
      </p:pic>
    </p:spTree>
    <p:extLst>
      <p:ext uri="{BB962C8B-B14F-4D97-AF65-F5344CB8AC3E}">
        <p14:creationId xmlns:p14="http://schemas.microsoft.com/office/powerpoint/2010/main" val="1667277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64A56-C9F8-5140-9FD7-CEBE7DAB3310}"/>
              </a:ext>
            </a:extLst>
          </p:cNvPr>
          <p:cNvSpPr>
            <a:spLocks noGrp="1"/>
          </p:cNvSpPr>
          <p:nvPr>
            <p:ph type="title"/>
          </p:nvPr>
        </p:nvSpPr>
        <p:spPr/>
        <p:txBody>
          <a:bodyPr/>
          <a:lstStyle/>
          <a:p>
            <a:r>
              <a:rPr lang="en-US" dirty="0"/>
              <a:t>Linux O(1) scheduler</a:t>
            </a:r>
          </a:p>
        </p:txBody>
      </p:sp>
      <p:sp>
        <p:nvSpPr>
          <p:cNvPr id="3" name="Content Placeholder 2">
            <a:extLst>
              <a:ext uri="{FF2B5EF4-FFF2-40B4-BE49-F238E27FC236}">
                <a16:creationId xmlns:a16="http://schemas.microsoft.com/office/drawing/2014/main" id="{44B61486-BFB5-334C-BFE4-6CA8BC590E67}"/>
              </a:ext>
            </a:extLst>
          </p:cNvPr>
          <p:cNvSpPr>
            <a:spLocks noGrp="1"/>
          </p:cNvSpPr>
          <p:nvPr>
            <p:ph idx="1"/>
          </p:nvPr>
        </p:nvSpPr>
        <p:spPr/>
        <p:txBody>
          <a:bodyPr>
            <a:normAutofit fontScale="70000" lnSpcReduction="20000"/>
          </a:bodyPr>
          <a:lstStyle/>
          <a:p>
            <a:r>
              <a:rPr lang="en-US" dirty="0"/>
              <a:t>O(1) = constant time to select/add tasks regardless of task count</a:t>
            </a:r>
          </a:p>
          <a:p>
            <a:r>
              <a:rPr lang="en-US" dirty="0"/>
              <a:t>Preemptive/ Priority based</a:t>
            </a:r>
          </a:p>
          <a:p>
            <a:pPr lvl="1"/>
            <a:r>
              <a:rPr lang="en-US" dirty="0"/>
              <a:t>Real time (0-99)</a:t>
            </a:r>
          </a:p>
          <a:p>
            <a:pPr lvl="1"/>
            <a:r>
              <a:rPr lang="en-US" dirty="0"/>
              <a:t>Time sharing (100 – 139)</a:t>
            </a:r>
          </a:p>
          <a:p>
            <a:r>
              <a:rPr lang="en-US" dirty="0"/>
              <a:t>User processes are time sharing </a:t>
            </a:r>
          </a:p>
          <a:p>
            <a:pPr lvl="1"/>
            <a:r>
              <a:rPr lang="en-US" dirty="0"/>
              <a:t>Default 120</a:t>
            </a:r>
          </a:p>
          <a:p>
            <a:pPr lvl="1"/>
            <a:r>
              <a:rPr lang="en-US" dirty="0"/>
              <a:t>Changed using nice values (-20 to 19)</a:t>
            </a:r>
          </a:p>
          <a:p>
            <a:r>
              <a:rPr lang="en-US" dirty="0"/>
              <a:t>Different time slice for different type of task</a:t>
            </a:r>
          </a:p>
          <a:p>
            <a:pPr lvl="1"/>
            <a:r>
              <a:rPr lang="en-US" dirty="0"/>
              <a:t>Depends on priority</a:t>
            </a:r>
          </a:p>
          <a:p>
            <a:pPr lvl="1"/>
            <a:r>
              <a:rPr lang="en-US" dirty="0"/>
              <a:t>Smallest for low priority</a:t>
            </a:r>
          </a:p>
          <a:p>
            <a:pPr lvl="1"/>
            <a:r>
              <a:rPr lang="en-US" dirty="0"/>
              <a:t>Highest for high priority</a:t>
            </a:r>
          </a:p>
          <a:p>
            <a:r>
              <a:rPr lang="en-US" dirty="0"/>
              <a:t>Uses feedback</a:t>
            </a:r>
          </a:p>
          <a:p>
            <a:pPr lvl="1"/>
            <a:r>
              <a:rPr lang="en-US" dirty="0"/>
              <a:t>Sleep time: idling time</a:t>
            </a:r>
          </a:p>
          <a:p>
            <a:pPr lvl="1"/>
            <a:r>
              <a:rPr lang="en-US" dirty="0"/>
              <a:t>Longer sleep = interactive -&gt; priority -5 (boost)</a:t>
            </a:r>
          </a:p>
          <a:p>
            <a:pPr lvl="1"/>
            <a:r>
              <a:rPr lang="en-US" dirty="0"/>
              <a:t>Small sleep = </a:t>
            </a:r>
            <a:r>
              <a:rPr lang="en-US" dirty="0" err="1"/>
              <a:t>cpu</a:t>
            </a:r>
            <a:r>
              <a:rPr lang="en-US" dirty="0"/>
              <a:t> intensive -&gt; priority -5 (lower)</a:t>
            </a:r>
          </a:p>
          <a:p>
            <a:endParaRPr lang="en-US" dirty="0"/>
          </a:p>
        </p:txBody>
      </p:sp>
    </p:spTree>
    <p:extLst>
      <p:ext uri="{BB962C8B-B14F-4D97-AF65-F5344CB8AC3E}">
        <p14:creationId xmlns:p14="http://schemas.microsoft.com/office/powerpoint/2010/main" val="1847205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EB3C7-FB1D-8C4F-87D0-F919D00E53D9}"/>
              </a:ext>
            </a:extLst>
          </p:cNvPr>
          <p:cNvSpPr>
            <a:spLocks noGrp="1"/>
          </p:cNvSpPr>
          <p:nvPr>
            <p:ph type="title"/>
          </p:nvPr>
        </p:nvSpPr>
        <p:spPr/>
        <p:txBody>
          <a:bodyPr/>
          <a:lstStyle/>
          <a:p>
            <a:r>
              <a:rPr lang="en-US" dirty="0"/>
              <a:t>Linux O(1) scheduler</a:t>
            </a:r>
          </a:p>
        </p:txBody>
      </p:sp>
      <p:pic>
        <p:nvPicPr>
          <p:cNvPr id="4" name="Content Placeholder 3">
            <a:extLst>
              <a:ext uri="{FF2B5EF4-FFF2-40B4-BE49-F238E27FC236}">
                <a16:creationId xmlns:a16="http://schemas.microsoft.com/office/drawing/2014/main" id="{0103E2FF-BF36-2B4D-AD13-BB36AEFDBB4C}"/>
              </a:ext>
            </a:extLst>
          </p:cNvPr>
          <p:cNvPicPr>
            <a:picLocks noGrp="1" noChangeAspect="1"/>
          </p:cNvPicPr>
          <p:nvPr>
            <p:ph idx="1"/>
          </p:nvPr>
        </p:nvPicPr>
        <p:blipFill>
          <a:blip r:embed="rId2"/>
          <a:stretch>
            <a:fillRect/>
          </a:stretch>
        </p:blipFill>
        <p:spPr>
          <a:xfrm>
            <a:off x="3246320" y="1825625"/>
            <a:ext cx="5699360" cy="4351338"/>
          </a:xfrm>
          <a:prstGeom prst="rect">
            <a:avLst/>
          </a:prstGeom>
        </p:spPr>
      </p:pic>
    </p:spTree>
    <p:extLst>
      <p:ext uri="{BB962C8B-B14F-4D97-AF65-F5344CB8AC3E}">
        <p14:creationId xmlns:p14="http://schemas.microsoft.com/office/powerpoint/2010/main" val="833828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618</Words>
  <Application>Microsoft Macintosh PowerPoint</Application>
  <PresentationFormat>Widescreen</PresentationFormat>
  <Paragraphs>88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CPU Scheduling</vt:lpstr>
      <vt:lpstr>CPU Scheduling</vt:lpstr>
      <vt:lpstr>CPU Scheduling</vt:lpstr>
      <vt:lpstr>Scheduling Criteria</vt:lpstr>
      <vt:lpstr>Types of scheduling</vt:lpstr>
      <vt:lpstr>Run queue data structures</vt:lpstr>
      <vt:lpstr>Multilevel Feedback queue</vt:lpstr>
      <vt:lpstr>Linux O(1) scheduler</vt:lpstr>
      <vt:lpstr>Linux O(1) scheduler</vt:lpstr>
      <vt:lpstr>Linux O(1) scheduler</vt:lpstr>
      <vt:lpstr>Linux O(1) scheduler</vt:lpstr>
      <vt:lpstr>Problem with O(1)</vt:lpstr>
      <vt:lpstr>Linux Completely fair scheduler</vt:lpstr>
      <vt:lpstr>Linux CFS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CPU Scheduling</dc:title>
  <dc:creator>Microsoft Office User</dc:creator>
  <cp:lastModifiedBy>Microsoft Office User</cp:lastModifiedBy>
  <cp:revision>2</cp:revision>
  <dcterms:created xsi:type="dcterms:W3CDTF">2018-11-04T15:18:17Z</dcterms:created>
  <dcterms:modified xsi:type="dcterms:W3CDTF">2018-11-04T15:35:25Z</dcterms:modified>
</cp:coreProperties>
</file>

<file path=docProps/thumbnail.jpeg>
</file>